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5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844824"/>
            <a:ext cx="6172200" cy="237626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ІНСТРУКТИВНО-МЕТОДИЧНІ РЕКОМЕНДАЦІЇ 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2022/2023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навчальному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5003322"/>
            <a:ext cx="5614392" cy="1371600"/>
          </a:xfrm>
        </p:spPr>
        <p:txBody>
          <a:bodyPr/>
          <a:lstStyle/>
          <a:p>
            <a:pPr algn="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Заступник директора 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навчально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виховної роботи</a:t>
            </a:r>
          </a:p>
          <a:p>
            <a:pPr algn="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Наталія Тарабань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680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03232" cy="6141296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базової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b="1" dirty="0"/>
              <a:t>у 5 класах </a:t>
            </a:r>
            <a:r>
              <a:rPr lang="uk-UA" dirty="0"/>
              <a:t>– Типової освітньої програми для 5 – 9 класів закладів загальної середньої освіти (затвердженої наказом Міністерства освіти і науки України </a:t>
            </a:r>
            <a:r>
              <a:rPr lang="uk-UA" b="1" dirty="0"/>
              <a:t>від 19.02. 2021 № 235</a:t>
            </a:r>
            <a:r>
              <a:rPr lang="uk-UA" dirty="0"/>
              <a:t>), </a:t>
            </a:r>
            <a:endParaRPr lang="uk-UA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6 – 9 класах </a:t>
            </a:r>
            <a:r>
              <a:rPr lang="uk-UA" dirty="0"/>
              <a:t>– Типової освітньої програми закладів загальної середньої освіти ІІ ступеня (затвердженої наказом Міністерства освіти і науки України від </a:t>
            </a:r>
            <a:r>
              <a:rPr lang="uk-UA" b="1" dirty="0"/>
              <a:t>20.04. 2018 № 405</a:t>
            </a:r>
            <a:r>
              <a:rPr lang="uk-UA" dirty="0"/>
              <a:t>); </a:t>
            </a:r>
            <a:endParaRPr lang="uk-UA" dirty="0" smtClean="0"/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профільної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uk-UA" dirty="0"/>
              <a:t>Типової освітньої програми закладів загальної середньої освіти ІІІ ступеня (затвердженої наказом Міністерства освіти і науки України від 20.04. 2018 № 408 у редакції наказу Міністерства освіти і науки України від 28.11.2019 № 1493 зі змінами);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80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Міністерством освіти і науки України для використання в освітньому процесі в закладах загальної середньої освіти у 2022/2023 навчальному році на рівні базової,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середньої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освіти (5 – 11 класи)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рекомендовані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такі навчальні програми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5 клас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модельні навчальні програми, яким надано гриф «Рекомендовано Міністерством освіти і науки України» наказом від 12.07.2021 № 795 (зі змінами, внесеними у додаток наказами Міністерства освіти і науки України від 10.08. 2021 р., № 898, від 29.09. 2021 р. № 1031, від 13.12. 2021 р. №1358, від 02.02. 2022 р. № 96, від 09.02. 2022 № 143, від 11.04. 2022 р. № 324) (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гриф Міністерства станом на 01 серпня 2022 року надано 95 модельним навчальним програмам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);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980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75240" cy="6213304"/>
          </a:xfrm>
        </p:spPr>
        <p:txBody>
          <a:bodyPr/>
          <a:lstStyle/>
          <a:p>
            <a:pPr algn="just"/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– 9 класи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навчальні програми, затверджені наказом Міністерства освіти і науки України від 07.06.2017 № 804 «Про оновлені навчальні програми для учнів 5-9 класів загальноосвітніх навчальних закладів» (зі змінами, внесеними наказом Міністерства освіти і науки України від 03.08.2022 № 698);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навчальні програми,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яким надано гриф «Рекомендовано Міністерством освіти і науки України» наказом Міністерства освіти і науки України від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03.08.2022 № 698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«Про надання грифа оновленим навчальним програмам»;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5408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/>
          <a:lstStyle/>
          <a:p>
            <a:endParaRPr lang="uk-UA" dirty="0" smtClean="0"/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– 11 класи </a:t>
            </a:r>
            <a:r>
              <a:rPr lang="uk-UA" dirty="0"/>
              <a:t>- навчальні програми, затверджені наказом Міністерства освіти і науки України від 23.10.2017 № 1407 «Про надання грифу МОН навчальним програмам для учнів 10 – 11 класів закладів загальної середньої освіти» (зі змінами, внесеними наказом Міністерства освіти і науки України від 03.08.2022 № 698</a:t>
            </a:r>
            <a:r>
              <a:rPr lang="uk-UA" dirty="0" smtClean="0"/>
              <a:t>);</a:t>
            </a:r>
          </a:p>
          <a:p>
            <a:r>
              <a:rPr lang="uk-UA" dirty="0" smtClean="0"/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навчальні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uk-UA" dirty="0"/>
              <a:t>, яким надано гриф «Рекомендовано Міністерством освіти і науки України» наказом Міністерства освіти і науки України від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03.08.2022 № 698 </a:t>
            </a:r>
            <a:r>
              <a:rPr lang="uk-UA" dirty="0"/>
              <a:t>«Про надання грифа оновленим навчальним програмам»</a:t>
            </a:r>
          </a:p>
        </p:txBody>
      </p:sp>
    </p:spTree>
    <p:extLst>
      <p:ext uri="{BB962C8B-B14F-4D97-AF65-F5344CB8AC3E}">
        <p14:creationId xmlns:p14="http://schemas.microsoft.com/office/powerpoint/2010/main" xmlns="" val="2936812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/>
          <a:lstStyle/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Модельні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конкретизовані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закладом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розробляється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предмета,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інтегрованого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курсу.</a:t>
            </a:r>
          </a:p>
          <a:p>
            <a:pPr marL="0" indent="0" algn="just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стандартом та/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модельною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годин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тематичного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блоку;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144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Розробляючи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навчальну програму педагоги можуть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вносити зміни у пропонований модельною навчальною програмою зміст навчального предмета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/інтегрованого курсу, відповідно до підготовленості класу, регіональних особливостей, робочого навчального плану школи, необхідності своєчасного реагування на конкретні умови, в яких відбувається освітній процес, зокрема: доповнювати зміст програми, включаючи регіональний компонент; розширювати/поглиблювати або ущільнювати зміст окремих елементів (розділів, тем, модулів тощо) програми зважаючи на потреби учнів, матеріально-технічне забезпечення закладу освіти, запити батьків, громади тощо; доповнювати тематику практичних/творчих робіт; вилучати окремі питання, з метою уникнення надмірної деталізації змісту навчального матеріалу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Загальний обсяг таких змін може досягати 20%</a:t>
            </a:r>
          </a:p>
        </p:txBody>
      </p:sp>
    </p:spTree>
    <p:extLst>
      <p:ext uri="{BB962C8B-B14F-4D97-AF65-F5344CB8AC3E}">
        <p14:creationId xmlns:p14="http://schemas.microsoft.com/office/powerpoint/2010/main" xmlns="" val="4164084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тем,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логічної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рекомендаційний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характер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педагоги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Державним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стандартом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конкретизовано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рекомендаціях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9619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931224" cy="6213304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оформляється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зразком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титульному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аркуші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зазначається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авторський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колектив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модельної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створено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закладу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затверджуються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педагогічною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радою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закладу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розробити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навчальну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 календарно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тематичним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плануванням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затвердити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засіданні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89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Вимоги до </a:t>
            </a:r>
            <a:r>
              <a:rPr lang="uk-UA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календарно тематичного планування: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календарно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тематичному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початку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достатню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часу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повторення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діагностування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діагностування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обирає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діагностування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не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враховуються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 перший семестр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діагностування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для </a:t>
            </a:r>
            <a:r>
              <a:rPr lang="ru-RU" dirty="0" err="1"/>
              <a:t>коригування</a:t>
            </a:r>
            <a:r>
              <a:rPr lang="ru-RU" dirty="0"/>
              <a:t> календарно-</a:t>
            </a:r>
            <a:r>
              <a:rPr lang="ru-RU" dirty="0" err="1"/>
              <a:t>тематичного</a:t>
            </a:r>
            <a:r>
              <a:rPr lang="ru-RU" dirty="0"/>
              <a:t> плану </a:t>
            </a:r>
            <a:r>
              <a:rPr lang="ru-RU" dirty="0" err="1"/>
              <a:t>вивчення</a:t>
            </a:r>
            <a:r>
              <a:rPr lang="ru-RU" dirty="0"/>
              <a:t> предмета/</a:t>
            </a:r>
            <a:r>
              <a:rPr lang="ru-RU" dirty="0" err="1"/>
              <a:t>інтегрованого</a:t>
            </a:r>
            <a:r>
              <a:rPr lang="ru-RU" dirty="0"/>
              <a:t> курсу.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29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03232" cy="628531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Календарно-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тематичне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довільній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 основі навчальної програми предмета (інтегрованого курсу) вчитель складає календарно-тематичний план, який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має орієнтувати в послідовності розгортання програмового змісту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формування очікуваних результатів навчання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забезпечуючи при цьому цілісність і системність навчання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/>
              <a:t>Рекомендується вписувати у КП, які використовуються </a:t>
            </a:r>
            <a:r>
              <a:rPr lang="uk-UA" dirty="0" err="1" smtClean="0"/>
              <a:t>інтернет</a:t>
            </a:r>
            <a:r>
              <a:rPr lang="uk-UA" dirty="0" smtClean="0"/>
              <a:t> ресурси, прописувати домашні завдання, тощо </a:t>
            </a:r>
          </a:p>
          <a:p>
            <a:pPr algn="just"/>
            <a:r>
              <a:rPr lang="uk-UA" dirty="0" smtClean="0"/>
              <a:t>Погодити на засіданні МО </a:t>
            </a:r>
          </a:p>
          <a:p>
            <a:pPr algn="just"/>
            <a:r>
              <a:rPr lang="uk-UA" dirty="0" smtClean="0"/>
              <a:t>Погодити із заступником з </a:t>
            </a:r>
            <a:r>
              <a:rPr lang="uk-UA" dirty="0" err="1" smtClean="0"/>
              <a:t>навчально</a:t>
            </a:r>
            <a:r>
              <a:rPr lang="uk-UA" dirty="0" smtClean="0"/>
              <a:t> виховної роботи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753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864096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Вимоги до уроку ОБОВ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ЯЗКОВІ:</a:t>
            </a:r>
            <a:endParaRPr lang="uk-UA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>
            <a:normAutofit fontScale="92500"/>
          </a:bodyPr>
          <a:lstStyle/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На початку уроку озвучуємо тему, знати, вміти,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очікуванні результати (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бажано їх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формувати разом з учнями);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На уроці формуємо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ключові компетентності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(не менше, більше можна), їх 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Надавати час на обдумування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відповіді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Супроводжувати відповідь учня уточнювальними запитаннями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err="1"/>
              <a:t>Використовути</a:t>
            </a:r>
            <a:r>
              <a:rPr lang="uk-UA" dirty="0"/>
              <a:t> прийоми </a:t>
            </a:r>
            <a:r>
              <a:rPr lang="uk-UA" dirty="0" err="1"/>
              <a:t>самооцінювання</a:t>
            </a:r>
            <a:r>
              <a:rPr lang="uk-UA" dirty="0"/>
              <a:t> і </a:t>
            </a:r>
            <a:r>
              <a:rPr lang="uk-UA" dirty="0" err="1"/>
              <a:t>взаємооцінювання</a:t>
            </a:r>
            <a:r>
              <a:rPr lang="uk-UA" dirty="0"/>
              <a:t> </a:t>
            </a:r>
            <a:r>
              <a:rPr lang="uk-UA" dirty="0" smtClean="0"/>
              <a:t>учнів (</a:t>
            </a:r>
            <a:r>
              <a:rPr lang="uk-UA" b="1" dirty="0" smtClean="0"/>
              <a:t>постійно, де доцільно</a:t>
            </a:r>
            <a:r>
              <a:rPr lang="uk-UA" dirty="0" smtClean="0"/>
              <a:t>)</a:t>
            </a:r>
            <a:endParaRPr lang="uk-UA" dirty="0"/>
          </a:p>
          <a:p>
            <a:r>
              <a:rPr lang="uk-UA" dirty="0"/>
              <a:t>Дати учням можливість вибору рівня навчальних завдань і напрямів навчальної діяльності</a:t>
            </a:r>
          </a:p>
          <a:p>
            <a:pPr lvl="0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6204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/>
          <a:lstStyle/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Добирати домашнє завдання, спрямоване на оволодіння ключовими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компетентностями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озвучувати критерії його оцінювання</a:t>
            </a:r>
          </a:p>
          <a:p>
            <a:pPr lvl="0"/>
            <a:r>
              <a:rPr lang="uk-UA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Фізкультхвилинка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кожному класі і на кожному уроці!!!!!!!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Робота в групах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Відзначати досягнення учнів, підтримувати в них бажання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навчатися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Забезпечує зворотний зв’язок щодо якості виконання/виконаного завдання ( Запропоновані завдання мають бути проаналізовані та перевірені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Спрямовувати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зміст навчального матеріалу на виховання в учнів: патріотизму, поваги до державної мови, культури,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законів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8120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7467600" cy="6120680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Добирати завдання/вправи, що унеможливлюють списування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Спрямовувати зміст навчального матеріалу на виховання в учнів: патріотизму, поваги до державної мови, культури,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законів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кожного завдання мають бути чіткі, зрозумілі дитині вимоги. Діти мають розуміти, що від них вимагають КОНКРЕТНО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2012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Вимоги до дистанційного уроку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Урок триває 35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1 клас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40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2 – 4 клас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45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5 – 11 класи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режимі відео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працюємо 10, 15, 20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відповідно до класу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Решта часу діти мають працювати самостійно над виконанням завдань для самостійної роботи завантажені в клас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румі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Зміст і завдання до вправ мають сприяти формуванню ключовим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компетентностям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уроці їх має бути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менше 3.</a:t>
            </a:r>
          </a:p>
          <a:p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58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кожного уроку має бути записана тема уроку, очікувані результати (знати, вміти).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кожного завдання мають бути прописані чіткі і зрозумілі вимоги (діти конкретно мають розуміти, що від них вимагають), завдання диференційовані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Домашні завдання з конкретними вимогами, диференційовані. Інструктаж до д/з ОБОВ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ЯЗКОВИЙ (прописати)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Презентації інші матеріали з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мають бути із вказаним першоджерелом, тобто чиї це матеріали.</a:t>
            </a:r>
          </a:p>
          <a:p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Фізхвилинка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язкова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!!!!!! (коли ви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Meet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1 – 11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Класи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архівуються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 не ВИДАЛЯЮТЬСЯ, з подальшою можливістю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їх відновити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89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Навчальні програми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Початкова школа</a:t>
            </a:r>
          </a:p>
          <a:p>
            <a:r>
              <a:rPr lang="uk-UA" dirty="0"/>
              <a:t>Типової освітньої програми для учнів 1-2 класів закладів загальної середньої освіти, розробленої під керівництвом Р. Б. Шияна (затвердженої наказом Міністерства освіти і науки України </a:t>
            </a:r>
            <a:r>
              <a:rPr lang="uk-UA" b="1" dirty="0"/>
              <a:t>від 12.08.2022 № 743</a:t>
            </a:r>
            <a:r>
              <a:rPr lang="uk-UA" b="1" dirty="0" smtClean="0"/>
              <a:t>),</a:t>
            </a:r>
          </a:p>
          <a:p>
            <a:r>
              <a:rPr lang="uk-UA" dirty="0"/>
              <a:t>Типової освітньої програми для учнів 3-4 класів закладів загальної середньої освіти, розробленої під керівництвом Р. Б. Шияна (затвердженої наказом Міністерства освіти і науки України </a:t>
            </a:r>
            <a:r>
              <a:rPr lang="uk-UA" b="1" dirty="0"/>
              <a:t>від 12.08.2022 № 743)</a:t>
            </a:r>
          </a:p>
        </p:txBody>
      </p:sp>
    </p:spTree>
    <p:extLst>
      <p:ext uri="{BB962C8B-B14F-4D97-AF65-F5344CB8AC3E}">
        <p14:creationId xmlns:p14="http://schemas.microsoft.com/office/powerpoint/2010/main" xmlns="" val="1295390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181</TotalTime>
  <Words>1315</Words>
  <Application>Microsoft Office PowerPoint</Application>
  <PresentationFormat>Экран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ІНСТРУКТИВНО-МЕТОДИЧНІ РЕКОМЕНДАЦІЇ  щодо організації освітнього процесу та викладання навчальних предметів  у 2022/2023 навчальному році</vt:lpstr>
      <vt:lpstr>Вимоги до календарно тематичного планування:</vt:lpstr>
      <vt:lpstr>Слайд 3</vt:lpstr>
      <vt:lpstr>Вимоги до уроку ОБОВ’ЯЗКОВІ:</vt:lpstr>
      <vt:lpstr>Слайд 5</vt:lpstr>
      <vt:lpstr>Слайд 6</vt:lpstr>
      <vt:lpstr>Вимоги до дистанційного уроку</vt:lpstr>
      <vt:lpstr>Слайд 8</vt:lpstr>
      <vt:lpstr>Навчальні програми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admin</cp:lastModifiedBy>
  <cp:revision>13</cp:revision>
  <dcterms:created xsi:type="dcterms:W3CDTF">2022-08-28T12:24:50Z</dcterms:created>
  <dcterms:modified xsi:type="dcterms:W3CDTF">2022-10-31T10:34:52Z</dcterms:modified>
</cp:coreProperties>
</file>