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60" r:id="rId3"/>
    <p:sldId id="261" r:id="rId4"/>
    <p:sldId id="257" r:id="rId5"/>
    <p:sldId id="258" r:id="rId6"/>
    <p:sldId id="259" r:id="rId7"/>
    <p:sldId id="262" r:id="rId8"/>
    <p:sldId id="263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65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1844824"/>
            <a:ext cx="6172200" cy="2376264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ІНСТРУКТИВНО-МЕТОДИЧНІ РЕКОМЕНДАЦІЇ </a:t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освітнього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викладання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навчальних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предметів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2022/2023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навчальному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році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43808" y="5003322"/>
            <a:ext cx="5614392" cy="1371600"/>
          </a:xfrm>
        </p:spPr>
        <p:txBody>
          <a:bodyPr/>
          <a:lstStyle/>
          <a:p>
            <a:pPr algn="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Заступник директора з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навчально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– виховної роботи</a:t>
            </a:r>
          </a:p>
          <a:p>
            <a:pPr algn="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Наталія Тарабань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1680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003232" cy="6141296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рівні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базової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середньої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uk-UA" b="1" dirty="0"/>
              <a:t>у 5 класах </a:t>
            </a:r>
            <a:r>
              <a:rPr lang="uk-UA" dirty="0"/>
              <a:t>– Типової освітньої програми для 5 – 9 класів закладів загальної середньої освіти (затвердженої наказом Міністерства освіти і науки України </a:t>
            </a:r>
            <a:r>
              <a:rPr lang="uk-UA" b="1" dirty="0"/>
              <a:t>від 19.02. 2021 № 235</a:t>
            </a:r>
            <a:r>
              <a:rPr lang="uk-UA" dirty="0"/>
              <a:t>), </a:t>
            </a:r>
            <a:endParaRPr lang="uk-UA" dirty="0" smtClean="0"/>
          </a:p>
          <a:p>
            <a:r>
              <a:rPr lang="uk-UA" b="1" dirty="0" smtClean="0"/>
              <a:t>у </a:t>
            </a:r>
            <a:r>
              <a:rPr lang="uk-UA" b="1" dirty="0"/>
              <a:t>6 – 9 класах </a:t>
            </a:r>
            <a:r>
              <a:rPr lang="uk-UA" dirty="0"/>
              <a:t>– Типової освітньої програми закладів загальної середньої освіти ІІ ступеня (затвердженої наказом Міністерства освіти і науки України від </a:t>
            </a:r>
            <a:r>
              <a:rPr lang="uk-UA" b="1" dirty="0"/>
              <a:t>20.04. 2018 № 405</a:t>
            </a:r>
            <a:r>
              <a:rPr lang="uk-UA" dirty="0"/>
              <a:t>); </a:t>
            </a:r>
            <a:endParaRPr lang="uk-UA" dirty="0" smtClean="0"/>
          </a:p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рівні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профільної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середньої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uk-UA" dirty="0"/>
              <a:t>Типової освітньої програми закладів загальної середньої освіти ІІІ ступеня (затвердженої наказом Міністерства освіти і науки України від 20.04. 2018 № 408 у редакції наказу Міністерства освіти і науки України від 28.11.2019 № 1493 зі змінами);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28064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147248" cy="6141296"/>
          </a:xfrm>
        </p:spPr>
        <p:txBody>
          <a:bodyPr/>
          <a:lstStyle/>
          <a:p>
            <a:pPr marL="0" indent="0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Міністерством освіти і науки України для використання в освітньому процесі в закладах загальної середньої освіти у 2022/2023 навчальному році на рівні базової,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середньої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освіти (5 – 11 класи)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рекомендовані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такі навчальні програми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dirty="0">
                <a:latin typeface="Times New Roman" pitchFamily="18" charset="0"/>
                <a:cs typeface="Times New Roman" pitchFamily="18" charset="0"/>
              </a:rPr>
              <a:t>5 клас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– модельні навчальні програми, яким надано гриф «Рекомендовано Міністерством освіти і науки України» наказом від 12.07.2021 № 795 (зі змінами, внесеними у додаток наказами Міністерства освіти і науки України від 10.08. 2021 р., № 898, від 29.09. 2021 р. № 1031, від 13.12. 2021 р. №1358, від 02.02. 2022 р. № 96, від 09.02. 2022 № 143, від 11.04. 2022 р. № 324) (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гриф Міністерства станом на 01 серпня 2022 року надано 95 модельним навчальним програмам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);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99803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075240" cy="6213304"/>
          </a:xfrm>
        </p:spPr>
        <p:txBody>
          <a:bodyPr/>
          <a:lstStyle/>
          <a:p>
            <a:pPr algn="just"/>
            <a:endParaRPr lang="uk-UA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– 9 класи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- навчальні програми, затверджені наказом Міністерства освіти і науки України від 07.06.2017 № 804 «Про оновлені навчальні програми для учнів 5-9 класів загальноосвітніх навчальних закладів» (зі змінами, внесеними наказом Міністерства освіти і науки України від 03.08.2022 № 698);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навчальні програми,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яким надано гриф «Рекомендовано Міністерством освіти і науки України» наказом Міністерства освіти і науки України від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03.08.2022 № 698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«Про надання грифа оновленим навчальним програмам»;</a:t>
            </a:r>
            <a:r>
              <a:rPr lang="uk-UA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5540854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003232" cy="6213304"/>
          </a:xfrm>
        </p:spPr>
        <p:txBody>
          <a:bodyPr/>
          <a:lstStyle/>
          <a:p>
            <a:endParaRPr lang="uk-UA" dirty="0" smtClean="0"/>
          </a:p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– 11 класи </a:t>
            </a:r>
            <a:r>
              <a:rPr lang="uk-UA" dirty="0"/>
              <a:t>- навчальні програми, затверджені наказом Міністерства освіти і науки України від 23.10.2017 № 1407 «Про надання грифу МОН навчальним програмам для учнів 10 – 11 класів закладів загальної середньої освіти» (зі змінами, внесеними наказом Міністерства освіти і науки України від 03.08.2022 № 698</a:t>
            </a:r>
            <a:r>
              <a:rPr lang="uk-UA" dirty="0" smtClean="0"/>
              <a:t>);</a:t>
            </a:r>
          </a:p>
          <a:p>
            <a:r>
              <a:rPr lang="uk-UA" dirty="0" smtClean="0"/>
              <a:t>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навчальні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програми</a:t>
            </a:r>
            <a:r>
              <a:rPr lang="uk-UA" dirty="0"/>
              <a:t>, яким надано гриф «Рекомендовано Міністерством освіти і науки України» наказом Міністерства освіти і науки України від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03.08.2022 № 698 </a:t>
            </a:r>
            <a:r>
              <a:rPr lang="uk-UA" dirty="0"/>
              <a:t>«Про надання грифа оновленим навчальним програмам»</a:t>
            </a:r>
          </a:p>
        </p:txBody>
      </p:sp>
    </p:spTree>
    <p:extLst>
      <p:ext uri="{BB962C8B-B14F-4D97-AF65-F5344CB8AC3E}">
        <p14:creationId xmlns:p14="http://schemas.microsoft.com/office/powerpoint/2010/main" xmlns="" val="29368121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8147248" cy="6285312"/>
          </a:xfrm>
        </p:spPr>
        <p:txBody>
          <a:bodyPr/>
          <a:lstStyle/>
          <a:p>
            <a:pPr marL="0" indent="0" algn="ctr">
              <a:buNone/>
            </a:pPr>
            <a:endParaRPr lang="uk-UA" dirty="0"/>
          </a:p>
          <a:p>
            <a:pPr marL="0" indent="0" algn="ctr">
              <a:buNone/>
            </a:pPr>
            <a:r>
              <a:rPr lang="uk-UA" dirty="0" smtClean="0"/>
              <a:t>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5 клас</a:t>
            </a:r>
          </a:p>
          <a:p>
            <a:pPr marL="0" indent="0" algn="just">
              <a:buNone/>
            </a:pP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Модельні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навчальні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програми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рівні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закладу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конкретизовані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навчальні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програми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обраної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модельної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навчальної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програми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закладом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розробляється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навчальна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програма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предмета,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інтегрованого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курсу.</a:t>
            </a:r>
          </a:p>
          <a:p>
            <a:pPr marL="0" indent="0" algn="just">
              <a:buNone/>
            </a:pP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Така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програма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містити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dirty="0" smtClean="0"/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опис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результатів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обсязі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меншому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ніж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визначено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Державним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стандартом та/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відповідною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модельною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навчальною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програмою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розподіл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навчальних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годин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кожного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тематичного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блоку;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опис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видів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навчальної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51443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8075240" cy="62853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 smtClean="0"/>
              <a:t>          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Розробляючи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навчальну програму педагоги можуть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вносити зміни у пропонований модельною навчальною програмою зміст навчального предмета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/інтегрованого курсу, відповідно до підготовленості класу, регіональних особливостей, робочого навчального плану школи, необхідності своєчасного реагування на конкретні умови, в яких відбувається освітній процес, зокрема: доповнювати зміст програми, включаючи регіональний компонент; розширювати/поглиблювати або ущільнювати зміст окремих елементів (розділів, тем, модулів тощо) програми зважаючи на потреби учнів, матеріально-технічне забезпечення закладу освіти, запити батьків, громади тощо; доповнювати тематику практичних/творчих робіт; вилучати окремі питання, з метою уникнення надмірної деталізації змісту навчального матеріалу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Загальний обсяг таких змін може досягати 20%</a:t>
            </a:r>
          </a:p>
        </p:txBody>
      </p:sp>
    </p:spTree>
    <p:extLst>
      <p:ext uri="{BB962C8B-B14F-4D97-AF65-F5344CB8AC3E}">
        <p14:creationId xmlns:p14="http://schemas.microsoft.com/office/powerpoint/2010/main" xmlns="" val="41640844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003232" cy="621330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учитель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змінювати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послідовність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тем, 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порушуючи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логічної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послідовності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досягнення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результатів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навчальної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запропоновані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модельних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навчальних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програмах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рекомендаційний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характер</a:t>
            </a:r>
          </a:p>
          <a:p>
            <a:pPr marL="0" indent="0"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розроблені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навчальної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програми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педагоги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визначають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навчальної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будуть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використовуватися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освітньому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досягнення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результатів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визначених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Державним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стандартом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конкретизовано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методичних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рекомендаціях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96192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931224" cy="6213304"/>
          </a:xfrm>
        </p:spPr>
        <p:txBody>
          <a:bodyPr/>
          <a:lstStyle/>
          <a:p>
            <a:pPr marL="0" indent="0">
              <a:buNone/>
            </a:pP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Навчальна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програма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оформляється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зразком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модельних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навчальних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програм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титульному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аркуші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зазначається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назва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авторський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колектив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модельної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навчальної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програми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створено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навчальну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програму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закладу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Навчальні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програми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розроблені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модельних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навчальних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програм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затверджуються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педагогічною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радою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закладу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Доцільно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розробити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навчальну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програму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комплексі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з календарно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тематичним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плануванням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затвердити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засіданні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педагогічної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ради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6892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Вимоги до </a:t>
            </a:r>
            <a:r>
              <a:rPr lang="uk-UA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календарно тематичного планування: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4873752"/>
          </a:xfrm>
        </p:spPr>
        <p:txBody>
          <a:bodyPr/>
          <a:lstStyle/>
          <a:p>
            <a:pPr marL="457200" indent="-457200" algn="just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календарно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тематичному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плануванні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початку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навчального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року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визначити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достатню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навчального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часу для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повторення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діагностування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результатів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попередній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Спосіб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діагностування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залишкових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результатів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вчитель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обирає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самостійно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діагностування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підлягають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і не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враховуються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оцінювання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за перший семестр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діагностування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/>
              <a:t>доцільно</a:t>
            </a:r>
            <a:r>
              <a:rPr lang="ru-RU" dirty="0"/>
              <a:t> </a:t>
            </a:r>
            <a:r>
              <a:rPr lang="ru-RU" dirty="0" err="1"/>
              <a:t>використати</a:t>
            </a:r>
            <a:r>
              <a:rPr lang="ru-RU" dirty="0"/>
              <a:t> для </a:t>
            </a:r>
            <a:r>
              <a:rPr lang="ru-RU" dirty="0" err="1"/>
              <a:t>коригування</a:t>
            </a:r>
            <a:r>
              <a:rPr lang="ru-RU" dirty="0"/>
              <a:t> календарно-</a:t>
            </a:r>
            <a:r>
              <a:rPr lang="ru-RU" dirty="0" err="1"/>
              <a:t>тематичного</a:t>
            </a:r>
            <a:r>
              <a:rPr lang="ru-RU" dirty="0"/>
              <a:t> плану </a:t>
            </a:r>
            <a:r>
              <a:rPr lang="ru-RU" dirty="0" err="1"/>
              <a:t>вивчення</a:t>
            </a:r>
            <a:r>
              <a:rPr lang="ru-RU" dirty="0"/>
              <a:t> предмета/</a:t>
            </a:r>
            <a:r>
              <a:rPr lang="ru-RU" dirty="0" err="1"/>
              <a:t>інтегрованого</a:t>
            </a:r>
            <a:r>
              <a:rPr lang="ru-RU" dirty="0"/>
              <a:t> курсу.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8292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8003232" cy="6285312"/>
          </a:xfrm>
        </p:spPr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Календарно-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тематичне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планування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здійснюється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вчителем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довільній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формі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На основі навчальної програми предмета (інтегрованого курсу) вчитель складає календарно-тематичний план, який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має орієнтувати в послідовності розгортання програмового змісту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формування очікуваних результатів навчання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забезпечуючи при цьому цілісність і системність навчання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dirty="0" smtClean="0"/>
              <a:t>Рекомендується вписувати у КП, які використовуються </a:t>
            </a:r>
            <a:r>
              <a:rPr lang="uk-UA" dirty="0" err="1" smtClean="0"/>
              <a:t>інтернет</a:t>
            </a:r>
            <a:r>
              <a:rPr lang="uk-UA" dirty="0" smtClean="0"/>
              <a:t> ресурси, прописувати домашні завдання, тощо </a:t>
            </a:r>
          </a:p>
          <a:p>
            <a:pPr algn="just"/>
            <a:r>
              <a:rPr lang="uk-UA" dirty="0" smtClean="0"/>
              <a:t>Погодити на засіданні МО </a:t>
            </a:r>
          </a:p>
          <a:p>
            <a:pPr algn="just"/>
            <a:r>
              <a:rPr lang="uk-UA" dirty="0" smtClean="0"/>
              <a:t>Погодити із заступником з </a:t>
            </a:r>
            <a:r>
              <a:rPr lang="uk-UA" dirty="0" err="1" smtClean="0"/>
              <a:t>навчально</a:t>
            </a:r>
            <a:r>
              <a:rPr lang="uk-UA" dirty="0" smtClean="0"/>
              <a:t> виховної роботи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307535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7467600" cy="864096"/>
          </a:xfrm>
        </p:spPr>
        <p:txBody>
          <a:bodyPr>
            <a:noAutofit/>
          </a:bodyPr>
          <a:lstStyle/>
          <a:p>
            <a:r>
              <a:rPr lang="uk-UA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Вимоги до уроку ОБОВ</a:t>
            </a:r>
            <a:r>
              <a:rPr 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ЯЗКОВІ:</a:t>
            </a:r>
            <a:endParaRPr lang="uk-UA" sz="36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7467600" cy="4873752"/>
          </a:xfrm>
        </p:spPr>
        <p:txBody>
          <a:bodyPr>
            <a:normAutofit fontScale="92500"/>
          </a:bodyPr>
          <a:lstStyle/>
          <a:p>
            <a:pPr lvl="0"/>
            <a:r>
              <a:rPr lang="uk-UA" dirty="0">
                <a:latin typeface="Times New Roman" pitchFamily="18" charset="0"/>
                <a:cs typeface="Times New Roman" pitchFamily="18" charset="0"/>
              </a:rPr>
              <a:t>На початку уроку озвучуємо тему, знати, вміти,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очікуванні результати (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бажано їх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формувати разом з учнями);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На уроці формуємо </a:t>
            </a:r>
            <a:r>
              <a:rPr lang="uk-UA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ключові компетентності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(не менше, більше можна), їх є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Надавати час на обдумування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відповіді</a:t>
            </a:r>
          </a:p>
          <a:p>
            <a:pPr lvl="0"/>
            <a:r>
              <a:rPr lang="uk-UA" dirty="0">
                <a:latin typeface="Times New Roman" pitchFamily="18" charset="0"/>
                <a:cs typeface="Times New Roman" pitchFamily="18" charset="0"/>
              </a:rPr>
              <a:t>Супроводжувати відповідь учня уточнювальними запитаннями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uk-UA" dirty="0" err="1"/>
              <a:t>Використовути</a:t>
            </a:r>
            <a:r>
              <a:rPr lang="uk-UA" dirty="0"/>
              <a:t> прийоми </a:t>
            </a:r>
            <a:r>
              <a:rPr lang="uk-UA" dirty="0" err="1"/>
              <a:t>самооцінювання</a:t>
            </a:r>
            <a:r>
              <a:rPr lang="uk-UA" dirty="0"/>
              <a:t> і </a:t>
            </a:r>
            <a:r>
              <a:rPr lang="uk-UA" dirty="0" err="1"/>
              <a:t>взаємооцінювання</a:t>
            </a:r>
            <a:r>
              <a:rPr lang="uk-UA" dirty="0"/>
              <a:t> </a:t>
            </a:r>
            <a:r>
              <a:rPr lang="uk-UA" dirty="0" smtClean="0"/>
              <a:t>учнів (</a:t>
            </a:r>
            <a:r>
              <a:rPr lang="uk-UA" b="1" dirty="0" smtClean="0"/>
              <a:t>постійно, де доцільно</a:t>
            </a:r>
            <a:r>
              <a:rPr lang="uk-UA" dirty="0" smtClean="0"/>
              <a:t>)</a:t>
            </a:r>
            <a:endParaRPr lang="uk-UA" dirty="0"/>
          </a:p>
          <a:p>
            <a:r>
              <a:rPr lang="uk-UA" dirty="0"/>
              <a:t>Дати учням можливість вибору рівня навчальних завдань і напрямів навчальної діяльності</a:t>
            </a:r>
          </a:p>
          <a:p>
            <a:pPr lvl="0"/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1262045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931224" cy="6141296"/>
          </a:xfrm>
        </p:spPr>
        <p:txBody>
          <a:bodyPr/>
          <a:lstStyle/>
          <a:p>
            <a:pPr lvl="0"/>
            <a:r>
              <a:rPr lang="uk-UA" dirty="0">
                <a:latin typeface="Times New Roman" pitchFamily="18" charset="0"/>
                <a:cs typeface="Times New Roman" pitchFamily="18" charset="0"/>
              </a:rPr>
              <a:t>Добирати домашнє завдання, спрямоване на оволодіння ключовими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компетентностями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озвучувати критерії його оцінювання</a:t>
            </a:r>
          </a:p>
          <a:p>
            <a:pPr lvl="0"/>
            <a:r>
              <a:rPr lang="uk-UA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Фізкультхвилинка</a:t>
            </a:r>
            <a:r>
              <a:rPr lang="uk-UA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у кожному класі і на кожному уроці!!!!!!!</a:t>
            </a:r>
          </a:p>
          <a:p>
            <a:pPr lvl="0"/>
            <a:r>
              <a:rPr lang="uk-UA" dirty="0">
                <a:latin typeface="Times New Roman" pitchFamily="18" charset="0"/>
                <a:cs typeface="Times New Roman" pitchFamily="18" charset="0"/>
              </a:rPr>
              <a:t>Робота в групах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Відзначати досягнення учнів, підтримувати в них бажання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навчатися</a:t>
            </a:r>
          </a:p>
          <a:p>
            <a:pPr lvl="0"/>
            <a:r>
              <a:rPr lang="uk-UA" dirty="0">
                <a:latin typeface="Times New Roman" pitchFamily="18" charset="0"/>
                <a:cs typeface="Times New Roman" pitchFamily="18" charset="0"/>
              </a:rPr>
              <a:t>Забезпечує зворотний зв’язок щодо якості виконання/виконаного завдання ( Запропоновані завдання мають бути проаналізовані та перевірені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РЕФЛЕКСІЯ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Спрямовувати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зміст навчального матеріалу на виховання в учнів: патріотизму, поваги до державної мови, культури,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законів</a:t>
            </a:r>
          </a:p>
          <a:p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uk-UA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3081201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332656"/>
            <a:ext cx="7467600" cy="6120680"/>
          </a:xfrm>
        </p:spPr>
        <p:txBody>
          <a:bodyPr/>
          <a:lstStyle/>
          <a:p>
            <a:r>
              <a:rPr lang="uk-UA" b="1" dirty="0">
                <a:latin typeface="Times New Roman" pitchFamily="18" charset="0"/>
                <a:cs typeface="Times New Roman" pitchFamily="18" charset="0"/>
              </a:rPr>
              <a:t>Добирати завдання/вправи, що унеможливлюють списування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Спрямовувати зміст навчального матеріалу на виховання в учнів: патріотизму, поваги до державної мови, культури,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законів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До кожного завдання мають бути чіткі, зрозумілі дитині вимоги. Діти мають розуміти, що від них вимагають КОНКРЕТНО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1820125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Вимоги до дистанційного уроку</a:t>
            </a:r>
            <a:endParaRPr lang="uk-UA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59216" cy="4873752"/>
          </a:xfrm>
        </p:spPr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Урок триває 35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хв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– 1 клас</a:t>
            </a:r>
          </a:p>
          <a:p>
            <a:pPr marL="0" indent="0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                40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хв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– 2 – 4 клас</a:t>
            </a:r>
          </a:p>
          <a:p>
            <a:pPr marL="0" indent="0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                       45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хв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– 5 – 11 класи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В режимі відео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зв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язку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працюємо 10, 15, 20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хв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відповідно до класу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Решта часу діти мають працювати самостійно над виконанням завдань для самостійної роботи завантажені в клас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румі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Зміст і завдання до вправ мають сприяти формуванню ключовим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компетентностям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На уроці їх має бути </a:t>
            </a:r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менше 3.</a:t>
            </a:r>
          </a:p>
          <a:p>
            <a:endParaRPr lang="uk-UA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8582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931224" cy="6141296"/>
          </a:xfrm>
        </p:spPr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До кожного уроку має бути записана тема уроку, очікувані результати (знати, вміти).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До кожного завдання мають бути прописані чіткі і зрозумілі вимоги (діти конкретно мають розуміти, що від них вимагають), завдання диференційовані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Домашні завдання з конкретними вимогами, диференційовані. Інструктаж до д/з ОБОВ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ЯЗКОВИЙ (прописати)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Презентації інші матеріали з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інтернету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мають бути із вказаним першоджерелом, тобто чиї це матеріали.</a:t>
            </a:r>
          </a:p>
          <a:p>
            <a:r>
              <a:rPr lang="uk-UA" b="1" dirty="0" err="1">
                <a:latin typeface="Times New Roman" pitchFamily="18" charset="0"/>
                <a:cs typeface="Times New Roman" pitchFamily="18" charset="0"/>
              </a:rPr>
              <a:t>Фізхвилинка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err="1">
                <a:latin typeface="Times New Roman" pitchFamily="18" charset="0"/>
                <a:cs typeface="Times New Roman" pitchFamily="18" charset="0"/>
              </a:rPr>
              <a:t>обов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b="1" dirty="0" err="1">
                <a:latin typeface="Times New Roman" pitchFamily="18" charset="0"/>
                <a:cs typeface="Times New Roman" pitchFamily="18" charset="0"/>
              </a:rPr>
              <a:t>язкова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!!!!!! (коли ви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Meet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 1 – 11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клас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Класи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архівуються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а не ВИДАЛЯЮТЬСЯ, з подальшою можливістю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їх відновити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2895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Навчальні програми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Початкова школа</a:t>
            </a:r>
          </a:p>
          <a:p>
            <a:r>
              <a:rPr lang="uk-UA" dirty="0"/>
              <a:t>Типової освітньої програми для учнів 1-2 класів закладів загальної середньої освіти, розробленої під керівництвом Р. Б. Шияна (затвердженої наказом Міністерства освіти і науки України </a:t>
            </a:r>
            <a:r>
              <a:rPr lang="uk-UA" b="1" dirty="0"/>
              <a:t>від 12.08.2022 № 743</a:t>
            </a:r>
            <a:r>
              <a:rPr lang="uk-UA" b="1" dirty="0" smtClean="0"/>
              <a:t>),</a:t>
            </a:r>
          </a:p>
          <a:p>
            <a:r>
              <a:rPr lang="uk-UA" dirty="0"/>
              <a:t>Типової освітньої програми для учнів 3-4 класів закладів загальної середньої освіти, розробленої під керівництвом Р. Б. Шияна (затвердженої наказом Міністерства освіти і науки України </a:t>
            </a:r>
            <a:r>
              <a:rPr lang="uk-UA" b="1" dirty="0"/>
              <a:t>від 12.08.2022 № 743)</a:t>
            </a:r>
          </a:p>
        </p:txBody>
      </p:sp>
    </p:spTree>
    <p:extLst>
      <p:ext uri="{BB962C8B-B14F-4D97-AF65-F5344CB8AC3E}">
        <p14:creationId xmlns:p14="http://schemas.microsoft.com/office/powerpoint/2010/main" xmlns="" val="12953907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181</TotalTime>
  <Words>1315</Words>
  <Application>Microsoft Office PowerPoint</Application>
  <PresentationFormat>Экран (4:3)</PresentationFormat>
  <Paragraphs>82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Эркер</vt:lpstr>
      <vt:lpstr>ІНСТРУКТИВНО-МЕТОДИЧНІ РЕКОМЕНДАЦІЇ  щодо організації освітнього процесу та викладання навчальних предметів  у 2022/2023 навчальному році</vt:lpstr>
      <vt:lpstr>Вимоги до календарно тематичного планування:</vt:lpstr>
      <vt:lpstr>Слайд 3</vt:lpstr>
      <vt:lpstr>Вимоги до уроку ОБОВ’ЯЗКОВІ:</vt:lpstr>
      <vt:lpstr>Слайд 5</vt:lpstr>
      <vt:lpstr>Слайд 6</vt:lpstr>
      <vt:lpstr>Вимоги до дистанційного уроку</vt:lpstr>
      <vt:lpstr>Слайд 8</vt:lpstr>
      <vt:lpstr>Навчальні програми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ПК</dc:creator>
  <cp:lastModifiedBy>admin</cp:lastModifiedBy>
  <cp:revision>13</cp:revision>
  <dcterms:created xsi:type="dcterms:W3CDTF">2022-08-28T12:24:50Z</dcterms:created>
  <dcterms:modified xsi:type="dcterms:W3CDTF">2022-10-31T10:34:52Z</dcterms:modified>
</cp:coreProperties>
</file>