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916832"/>
            <a:ext cx="6172200" cy="2736304"/>
          </a:xfrm>
        </p:spPr>
        <p:txBody>
          <a:bodyPr>
            <a:normAutofit/>
          </a:bodyPr>
          <a:lstStyle/>
          <a:p>
            <a:r>
              <a:rPr lang="uk-UA" sz="3600" i="1" dirty="0"/>
              <a:t>Оцінювання </a:t>
            </a:r>
            <a:r>
              <a:rPr lang="uk-UA" sz="3600" i="1" dirty="0" smtClean="0"/>
              <a:t/>
            </a:r>
            <a:br>
              <a:rPr lang="uk-UA" sz="3600" i="1" dirty="0" smtClean="0"/>
            </a:br>
            <a:r>
              <a:rPr lang="uk-UA" sz="3600" i="1" dirty="0" smtClean="0"/>
              <a:t>у 5</a:t>
            </a:r>
            <a:r>
              <a:rPr lang="uk-UA" sz="3600" i="1" dirty="0"/>
              <a:t> </a:t>
            </a:r>
            <a:r>
              <a:rPr lang="uk-UA" sz="3600" i="1" dirty="0" smtClean="0"/>
              <a:t>класі </a:t>
            </a:r>
            <a:r>
              <a:rPr lang="uk-UA" sz="3600" i="1" dirty="0"/>
              <a:t>НУШ: особливості та проблеми наступності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054800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332656"/>
            <a:ext cx="7467600" cy="61926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При виставлені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І семестр ВРАХОВУЄМО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r>
              <a:rPr lang="uk-UA" dirty="0"/>
              <a:t>р</a:t>
            </a:r>
            <a:r>
              <a:rPr lang="uk-UA" dirty="0" smtClean="0"/>
              <a:t>езультати запису в журналі спостережень (2 розділ) та результати тематично </a:t>
            </a:r>
            <a:r>
              <a:rPr lang="uk-UA" dirty="0" err="1" smtClean="0"/>
              <a:t>–діагностувальних</a:t>
            </a:r>
            <a:r>
              <a:rPr lang="uk-UA" dirty="0" smtClean="0"/>
              <a:t> робіт.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ІІ семестр – оцінювання БАЛЬНЕ, оцінки прописуємо на предметних сторінках;</a:t>
            </a:r>
          </a:p>
          <a:p>
            <a:pPr marL="0" indent="0">
              <a:buNone/>
            </a:pPr>
            <a:r>
              <a:rPr lang="uk-UA" dirty="0" smtClean="0"/>
              <a:t>У </a:t>
            </a:r>
            <a:r>
              <a:rPr lang="uk-UA" b="1" dirty="0" smtClean="0">
                <a:solidFill>
                  <a:srgbClr val="FF0000"/>
                </a:solidFill>
              </a:rPr>
              <a:t>журналі спостережень </a:t>
            </a:r>
            <a:r>
              <a:rPr lang="uk-UA" dirty="0" smtClean="0"/>
              <a:t>продовжуємо вести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 І РОЗДІЛ </a:t>
            </a:r>
            <a:r>
              <a:rPr lang="uk-UA" dirty="0" smtClean="0"/>
              <a:t>помісячно</a:t>
            </a:r>
          </a:p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Перевірка зошитів: </a:t>
            </a:r>
            <a:r>
              <a:rPr lang="uk-UA" dirty="0" smtClean="0"/>
              <a:t> пишемо ОЦІНЮВАЛЬНІ СУДЖЕННЯ до перевіреного завдання, починаємо з позитивного та вказуємо, що поправити</a:t>
            </a:r>
          </a:p>
          <a:p>
            <a:pPr marL="0" indent="0">
              <a:buNone/>
            </a:pPr>
            <a:r>
              <a:rPr lang="uk-UA" b="1" dirty="0" smtClean="0"/>
              <a:t>Молодець, Чудово, Старайся – так писати </a:t>
            </a:r>
            <a:r>
              <a:rPr lang="uk-UA" b="1" dirty="0" smtClean="0">
                <a:solidFill>
                  <a:srgbClr val="FF0000"/>
                </a:solidFill>
              </a:rPr>
              <a:t>НЕ МОЖНА</a:t>
            </a:r>
            <a:r>
              <a:rPr lang="uk-UA" b="1" dirty="0" smtClean="0"/>
              <a:t>.</a:t>
            </a:r>
          </a:p>
          <a:p>
            <a:pPr marL="0" indent="0">
              <a:buNone/>
            </a:pPr>
            <a:r>
              <a:rPr lang="uk-UA" b="1" dirty="0" smtClean="0"/>
              <a:t> Ми  не оцінюємо дитину, в виконану роботу.</a:t>
            </a:r>
          </a:p>
        </p:txBody>
      </p:sp>
    </p:spTree>
    <p:extLst>
      <p:ext uri="{BB962C8B-B14F-4D97-AF65-F5344CB8AC3E}">
        <p14:creationId xmlns:p14="http://schemas.microsoft.com/office/powerpoint/2010/main" val="157552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Основні види оцінювання результатів навчальної діяльності здобувачів освіти є:</a:t>
            </a:r>
          </a:p>
          <a:p>
            <a:r>
              <a:rPr lang="uk-UA" dirty="0" smtClean="0"/>
              <a:t>формувальне;</a:t>
            </a:r>
          </a:p>
          <a:p>
            <a:r>
              <a:rPr lang="uk-UA" dirty="0" smtClean="0"/>
              <a:t>Поточне та підсумкове: тематичне, семестрове, річне</a:t>
            </a:r>
          </a:p>
          <a:p>
            <a:endParaRPr lang="uk-UA" dirty="0"/>
          </a:p>
          <a:p>
            <a:r>
              <a:rPr lang="uk-UA" dirty="0" smtClean="0"/>
              <a:t>І семестр – формувальне оцінювання, яке виражається через вербальне усне  та письмове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Підсумкове ( вкінці І семестру) – РІВНЕВЕ (     прописуємо у журналі – В, Д, С, Н).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ІІ семестр – бальне за шкалою 1 – 12</a:t>
            </a:r>
          </a:p>
          <a:p>
            <a:pPr marL="0" indent="0">
              <a:buNone/>
            </a:pPr>
            <a:r>
              <a:rPr lang="uk-UA" dirty="0" smtClean="0"/>
              <a:t> </a:t>
            </a:r>
          </a:p>
          <a:p>
            <a:pPr marL="0" indent="0">
              <a:buNone/>
            </a:pPr>
            <a:r>
              <a:rPr lang="uk-UA" dirty="0" smtClean="0"/>
              <a:t>Річне - БАЛЬНЕ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05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75240" cy="62133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І семестр 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Тематичного та поточного НЕ виставляємо  на предметні сторінки класного журналу;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Результати навчального поступу учня ФІКСУЄМО 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журналі спостережень. </a:t>
            </a:r>
          </a:p>
          <a:p>
            <a:pPr marL="0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основі записів у журналі спостережень виставляємо у журналі підсумкове, тобто за  І семестр  - РІВНЕВЕ за результатами навчання, які прописані у свідоцтві досягнень, тобто результати навчання дублюємо у журнал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 журналі робимо записи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В – високий рівень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Д – достатній рівень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С – середній рівень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Н – низький рівень</a:t>
            </a:r>
          </a:p>
          <a:p>
            <a:pPr marL="0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журналі фіксуємо: дату проведення уроку, відсутніх, ЗОШИТ (щомісячно, з тих предметів, що оплачується), зміст уроку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67662452"/>
              </p:ext>
            </p:extLst>
          </p:nvPr>
        </p:nvGraphicFramePr>
        <p:xfrm>
          <a:off x="323532" y="260649"/>
          <a:ext cx="8280912" cy="6264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3863"/>
                <a:gridCol w="400284"/>
                <a:gridCol w="421740"/>
                <a:gridCol w="421740"/>
                <a:gridCol w="421740"/>
                <a:gridCol w="421740"/>
                <a:gridCol w="421740"/>
                <a:gridCol w="421740"/>
                <a:gridCol w="421740"/>
                <a:gridCol w="421740"/>
                <a:gridCol w="421740"/>
                <a:gridCol w="523847"/>
                <a:gridCol w="524586"/>
                <a:gridCol w="629652"/>
                <a:gridCol w="628912"/>
                <a:gridCol w="944108"/>
              </a:tblGrid>
              <a:tr h="2662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ПІП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02/09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06/09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09/09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23/09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30/09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</a:t>
                      </a:r>
                      <a:r>
                        <a:rPr lang="en-US" sz="1100">
                          <a:effectLst/>
                        </a:rPr>
                        <a:t>ошит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Ісеместр.Аудіювання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Ісеместр. Говоріння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Ісеместр. Читання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Ісеместр. Письмо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Ісеместр.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Загальна оцінка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результатів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навчання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</a:tr>
              <a:tr h="277078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Бак О.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5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ВаликВ.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5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ГриньА.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5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ДацкоТ.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5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ЛевусФ.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078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КрільВ.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078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ЧалаУ.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5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ЯгнівМ.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9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Журнал СПОСТЕРЕЖЕНЬ </a:t>
            </a:r>
            <a:br>
              <a:rPr lang="uk-UA" dirty="0" smtClean="0"/>
            </a:br>
            <a:r>
              <a:rPr lang="uk-UA" dirty="0" smtClean="0"/>
              <a:t>(нотатник успіху)    </a:t>
            </a:r>
            <a:endParaRPr lang="uk-UA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467544" y="5661248"/>
            <a:ext cx="7460304" cy="51095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І розділ розписуємо помісячно 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295758"/>
              </p:ext>
            </p:extLst>
          </p:nvPr>
        </p:nvGraphicFramePr>
        <p:xfrm>
          <a:off x="539553" y="1484782"/>
          <a:ext cx="7920879" cy="4057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6309"/>
                <a:gridCol w="315052"/>
                <a:gridCol w="412304"/>
                <a:gridCol w="488542"/>
                <a:gridCol w="432048"/>
                <a:gridCol w="504056"/>
                <a:gridCol w="288032"/>
                <a:gridCol w="360040"/>
                <a:gridCol w="360040"/>
                <a:gridCol w="432048"/>
                <a:gridCol w="504056"/>
                <a:gridCol w="288032"/>
                <a:gridCol w="432048"/>
                <a:gridCol w="360040"/>
                <a:gridCol w="344351"/>
                <a:gridCol w="907885"/>
                <a:gridCol w="835996"/>
              </a:tblGrid>
              <a:tr h="331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ПІП</a:t>
                      </a:r>
                      <a:endParaRPr lang="uk-UA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 gridSpan="15"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Характеристика</a:t>
                      </a:r>
                      <a:r>
                        <a:rPr lang="en-US" sz="1100" spc="-25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навчальної</a:t>
                      </a:r>
                      <a:r>
                        <a:rPr lang="en-US" sz="1100" spc="-25" dirty="0">
                          <a:effectLst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</a:rPr>
                        <a:t>діяльності</a:t>
                      </a:r>
                      <a:r>
                        <a:rPr lang="uk-UA" sz="1100" baseline="0" dirty="0" smtClean="0">
                          <a:effectLst/>
                        </a:rPr>
                        <a:t>     ВЕРЕСЕНЬ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</a:tr>
              <a:tr h="1772751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виявляє</a:t>
                      </a:r>
                      <a:r>
                        <a:rPr lang="en-US" sz="1100" spc="-2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інтерес</a:t>
                      </a:r>
                      <a:r>
                        <a:rPr lang="en-US" sz="1100" spc="-2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до</a:t>
                      </a:r>
                      <a:r>
                        <a:rPr lang="en-US" sz="1100" spc="-2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навчання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виявляє</a:t>
                      </a:r>
                      <a:r>
                        <a:rPr lang="en-US" sz="1100" spc="-3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розуміння</a:t>
                      </a:r>
                      <a:r>
                        <a:rPr lang="en-US" sz="1100" spc="-25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прочитаного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висловлює</a:t>
                      </a:r>
                      <a:r>
                        <a:rPr lang="en-US" sz="1100" spc="-25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власну</a:t>
                      </a:r>
                      <a:r>
                        <a:rPr lang="en-US" sz="1100" spc="-25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думку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критично та системно мислить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логічно</a:t>
                      </a:r>
                      <a:r>
                        <a:rPr lang="ru-RU" sz="1100" spc="-1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обґрунтовує</a:t>
                      </a:r>
                      <a:r>
                        <a:rPr lang="ru-RU" sz="1100" spc="-1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власну</a:t>
                      </a:r>
                      <a:r>
                        <a:rPr lang="ru-RU" sz="1100" spc="-10" dirty="0">
                          <a:effectLst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</a:rPr>
                        <a:t>позицію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діє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творчо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виявляє</a:t>
                      </a:r>
                      <a:r>
                        <a:rPr lang="ru-RU" sz="1100" spc="-25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ініціативу</a:t>
                      </a:r>
                      <a:r>
                        <a:rPr lang="ru-RU" sz="1100" spc="-20" dirty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в</a:t>
                      </a:r>
                      <a:r>
                        <a:rPr lang="ru-RU" sz="1100" spc="-25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процесі</a:t>
                      </a:r>
                      <a:r>
                        <a:rPr lang="ru-RU" sz="1100" spc="-3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навчання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конструктивно керує емоціями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оцінює ризики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самостійно</a:t>
                      </a:r>
                      <a:r>
                        <a:rPr lang="en-US" sz="1100" spc="-15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приймає</a:t>
                      </a:r>
                      <a:r>
                        <a:rPr lang="en-US" sz="1100" spc="-15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рішення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розв’язує</a:t>
                      </a:r>
                      <a:r>
                        <a:rPr lang="en-US" sz="1100" spc="-2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проблеми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співпрацює</a:t>
                      </a:r>
                      <a:r>
                        <a:rPr lang="en-US" sz="1100" spc="-5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з іншими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 vert="vert27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</a:tr>
              <a:tr h="531224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</a:tr>
              <a:tr h="158008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Бак О.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</a:tr>
              <a:tr h="31601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ВаликВ.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</a:tr>
              <a:tr h="31601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ГриньА.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</a:tr>
              <a:tr h="31601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ДацкоТ.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</a:tr>
              <a:tr h="31601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ЛевусФ.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24" marR="633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0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 розділ  </a:t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latin typeface="Times New Roman" pitchFamily="18" charset="0"/>
                <a:cs typeface="Times New Roman" pitchFamily="18" charset="0"/>
              </a:rPr>
              <a:t>Характеристика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навчальної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Рекомендація:</a:t>
            </a:r>
          </a:p>
          <a:p>
            <a:pPr marL="0" indent="0">
              <a:buNone/>
            </a:pPr>
            <a:r>
              <a:rPr lang="uk-UA" dirty="0" smtClean="0"/>
              <a:t>Прописати по місяцях на окремих сторінках</a:t>
            </a:r>
          </a:p>
          <a:p>
            <a:pPr marL="0" indent="0">
              <a:buNone/>
            </a:pPr>
            <a:r>
              <a:rPr lang="uk-UA" dirty="0" smtClean="0"/>
              <a:t>Вересень</a:t>
            </a:r>
          </a:p>
          <a:p>
            <a:pPr marL="0" indent="0">
              <a:buNone/>
            </a:pPr>
            <a:r>
              <a:rPr lang="uk-UA" dirty="0" smtClean="0"/>
              <a:t>Жовтень</a:t>
            </a:r>
          </a:p>
          <a:p>
            <a:pPr marL="0" indent="0">
              <a:buNone/>
            </a:pPr>
            <a:r>
              <a:rPr lang="uk-UA" dirty="0" smtClean="0"/>
              <a:t>Листопад</a:t>
            </a:r>
          </a:p>
          <a:p>
            <a:pPr marL="0" indent="0">
              <a:buNone/>
            </a:pPr>
            <a:r>
              <a:rPr lang="uk-UA" dirty="0" smtClean="0"/>
              <a:t>Грудень</a:t>
            </a:r>
          </a:p>
          <a:p>
            <a:pPr marL="0" indent="0">
              <a:buNone/>
            </a:pPr>
            <a:r>
              <a:rPr lang="uk-UA" dirty="0" smtClean="0"/>
              <a:t>І семестр </a:t>
            </a:r>
          </a:p>
          <a:p>
            <a:pPr marL="0" indent="0">
              <a:buNone/>
            </a:pPr>
            <a:r>
              <a:rPr lang="uk-UA" dirty="0" smtClean="0"/>
              <a:t>Записи вести умовними позначеннями, оскільки у нас ФОРМУВАЛЬНЕ оцінювання</a:t>
            </a:r>
          </a:p>
          <a:p>
            <a:r>
              <a:rPr lang="uk-UA" i="1" dirty="0"/>
              <a:t>Має значні успіхи  -У</a:t>
            </a:r>
            <a:endParaRPr lang="uk-UA" dirty="0"/>
          </a:p>
          <a:p>
            <a:r>
              <a:rPr lang="uk-UA" i="1" dirty="0"/>
              <a:t> Демонструє помітний прогрес - П</a:t>
            </a:r>
            <a:endParaRPr lang="uk-UA" dirty="0"/>
          </a:p>
          <a:p>
            <a:r>
              <a:rPr lang="uk-UA" i="1" dirty="0"/>
              <a:t> Досягає результату з допомогою вчителя -ДВ</a:t>
            </a:r>
            <a:endParaRPr lang="uk-UA" dirty="0"/>
          </a:p>
          <a:p>
            <a:r>
              <a:rPr lang="uk-UA" i="1" dirty="0"/>
              <a:t> Потребує значної уваги та допомоги - ПД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197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ІІ розділ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8468780"/>
              </p:ext>
            </p:extLst>
          </p:nvPr>
        </p:nvGraphicFramePr>
        <p:xfrm>
          <a:off x="457200" y="1700809"/>
          <a:ext cx="7467600" cy="4113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1010"/>
                <a:gridCol w="317308"/>
                <a:gridCol w="581830"/>
                <a:gridCol w="662770"/>
                <a:gridCol w="165986"/>
                <a:gridCol w="249858"/>
                <a:gridCol w="249272"/>
                <a:gridCol w="249272"/>
                <a:gridCol w="334318"/>
                <a:gridCol w="334318"/>
                <a:gridCol w="415844"/>
                <a:gridCol w="334318"/>
                <a:gridCol w="415844"/>
                <a:gridCol w="498544"/>
                <a:gridCol w="748402"/>
                <a:gridCol w="914388"/>
                <a:gridCol w="334318"/>
              </a:tblGrid>
              <a:tr h="792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ПІП</a:t>
                      </a:r>
                      <a:endParaRPr lang="uk-UA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 gridSpan="15"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</a:p>
                    <a:p>
                      <a:pPr marL="67945" algn="l"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Усно</a:t>
                      </a:r>
                      <a:r>
                        <a:rPr lang="ru-RU" sz="1300" spc="-25" dirty="0">
                          <a:effectLst/>
                        </a:rPr>
                        <a:t> </a:t>
                      </a:r>
                      <a:r>
                        <a:rPr lang="ru-RU" sz="1300" dirty="0" err="1">
                          <a:effectLst/>
                        </a:rPr>
                        <a:t>взаємодіє</a:t>
                      </a:r>
                      <a:r>
                        <a:rPr lang="ru-RU" sz="1300" spc="-30" dirty="0">
                          <a:effectLst/>
                        </a:rPr>
                        <a:t> </a:t>
                      </a:r>
                      <a:r>
                        <a:rPr lang="ru-RU" sz="1300" dirty="0">
                          <a:effectLst/>
                        </a:rPr>
                        <a:t>та</a:t>
                      </a:r>
                      <a:r>
                        <a:rPr lang="ru-RU" sz="1300" spc="-25" dirty="0">
                          <a:effectLst/>
                        </a:rPr>
                        <a:t> </a:t>
                      </a:r>
                      <a:r>
                        <a:rPr lang="ru-RU" sz="1300" dirty="0" err="1">
                          <a:effectLst/>
                        </a:rPr>
                        <a:t>висловлюється</a:t>
                      </a:r>
                      <a:r>
                        <a:rPr lang="ru-RU" sz="1300" dirty="0">
                          <a:effectLst/>
                        </a:rPr>
                        <a:t>. </a:t>
                      </a:r>
                      <a:r>
                        <a:rPr lang="uk-UA" sz="1300" dirty="0">
                          <a:effectLst/>
                        </a:rPr>
                        <a:t>Говоріння.</a:t>
                      </a:r>
                      <a:endParaRPr lang="uk-UA" sz="1000" dirty="0">
                        <a:effectLst/>
                      </a:endParaRPr>
                    </a:p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</a:endParaRPr>
                    </a:p>
                    <a:p>
                      <a:pPr marR="71755" algn="l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 vert="vert270"/>
                </a:tc>
              </a:tr>
              <a:tr h="570686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r>
                        <a:rPr lang="uk-UA" sz="1000">
                          <a:effectLst/>
                        </a:rPr>
                        <a:t>6</a:t>
                      </a:r>
                      <a:r>
                        <a:rPr lang="en-US" sz="1000">
                          <a:effectLst/>
                        </a:rPr>
                        <a:t>/09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12</a:t>
                      </a:r>
                      <a:r>
                        <a:rPr lang="en-US" sz="1000">
                          <a:effectLst/>
                        </a:rPr>
                        <a:t>/09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619367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Діалог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Усний вибірковий переказ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Діагностувальна робота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 vert="vert27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Бак О.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У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ВаликВ.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П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ГриньА.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ДВ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ДацкоТ.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ПД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ЛевусФ.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ДВ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КрільВ.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У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ЧалаУ.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ПД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  <a:tr h="154842"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ЯгнівМ.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П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344" marR="6334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04048" y="620688"/>
            <a:ext cx="345638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Має значні успіхи  -У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Демонструє помітний прогрес - П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Досягає результату з допомогою вчителя -ДВ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Потребує значної уваги та допомоги - ПД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6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Рекомендація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Позначаємо результати навчальних досягнень умовними символами </a:t>
            </a:r>
          </a:p>
          <a:p>
            <a:pPr marL="0" indent="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Результати навчання, які треба сформувати беремо з ДС (підказка свідоцтво досягнень)</a:t>
            </a:r>
          </a:p>
          <a:p>
            <a:pPr marL="0" indent="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цими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результами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виводимо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ЗАГАЛЬНУ ОЦІНКУ РЕЗУЛЬТАТІВ НАВЧАННЯ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71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ДІАГНОСТУВАЛЬНА РОБОТА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У  журналі записуємо:</a:t>
            </a:r>
          </a:p>
          <a:p>
            <a:r>
              <a:rPr lang="uk-UA" dirty="0" err="1" smtClean="0"/>
              <a:t>тематично-діагностувальна</a:t>
            </a:r>
            <a:r>
              <a:rPr lang="uk-UA" dirty="0" smtClean="0"/>
              <a:t> робота;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завдання складає сам вчитель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завдання мають бути всіх рівнів;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кількість завдань на розсуд вчителя;</a:t>
            </a:r>
          </a:p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ОЦІНЮЄМО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кожне завдання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Загальна оцінка за тематично 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діагностувальну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ВИСТАВЛЯЄТЬСЯ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 оцінюванні завдань можна використати такі символи: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+ все правильно; + -  більше правильно,  - + менше правильно, - не правильно все.</a:t>
            </a:r>
          </a:p>
          <a:p>
            <a:pPr marL="0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942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162</TotalTime>
  <Words>587</Words>
  <Application>Microsoft Office PowerPoint</Application>
  <PresentationFormat>Экран (4:3)</PresentationFormat>
  <Paragraphs>531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Оцінювання  у 5 класі НУШ: особливості та проблеми наступності</vt:lpstr>
      <vt:lpstr>Презентация PowerPoint</vt:lpstr>
      <vt:lpstr>Презентация PowerPoint</vt:lpstr>
      <vt:lpstr>Презентация PowerPoint</vt:lpstr>
      <vt:lpstr>Журнал СПОСТЕРЕЖЕНЬ  (нотатник успіху)    </vt:lpstr>
      <vt:lpstr>І розділ   Характеристика навчальної діяльності</vt:lpstr>
      <vt:lpstr>ІІ розділ</vt:lpstr>
      <vt:lpstr>Рекомендація </vt:lpstr>
      <vt:lpstr>ДІАГНОСТУВАЛЬНА РОБОТА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Оцінювання  у 5 класі НУШ: особливості та проблеми наступності</dc:title>
  <dc:creator>ПК</dc:creator>
  <cp:lastModifiedBy>ПК</cp:lastModifiedBy>
  <cp:revision>13</cp:revision>
  <dcterms:created xsi:type="dcterms:W3CDTF">2022-08-31T06:51:05Z</dcterms:created>
  <dcterms:modified xsi:type="dcterms:W3CDTF">2022-08-31T09:44:27Z</dcterms:modified>
</cp:coreProperties>
</file>