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Ser_osv/47670/" TargetMode="External"/><Relationship Id="rId2" Type="http://schemas.openxmlformats.org/officeDocument/2006/relationships/hyperlink" Target="https://osvita.ua/legislation/law/223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.ua/legislation/Ser_osv/86195/" TargetMode="External"/><Relationship Id="rId2" Type="http://schemas.openxmlformats.org/officeDocument/2006/relationships/hyperlink" Target="https://osvita.ua/legislation/Ser_osv/8303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svita.ua/legislation/Ser_osv/36975/" TargetMode="External"/><Relationship Id="rId2" Type="http://schemas.openxmlformats.org/officeDocument/2006/relationships/hyperlink" Target="https://osvita.ua/legislation/Ser_osv/1843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svita.ua/legislation/Ser_osv/96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2813698"/>
          </a:xfrm>
        </p:spPr>
        <p:txBody>
          <a:bodyPr>
            <a:normAutofit/>
          </a:bodyPr>
          <a:lstStyle/>
          <a:p>
            <a:pPr algn="ctr"/>
            <a:r>
              <a:rPr lang="ru-RU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рекомендації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МОН</a:t>
            </a:r>
            <a:endParaRPr lang="uk-UA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18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Реформування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переорієнтацію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компетентностей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здобувачів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Змінилися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враховувати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доборі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форм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кожного уроку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себе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подальші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роботу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учнями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результатами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самооцінювання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взаємооцінювання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97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/>
          <a:lstStyle/>
          <a:p>
            <a:pPr algn="just"/>
            <a:r>
              <a:rPr lang="uk-UA" dirty="0" smtClean="0"/>
              <a:t>під </a:t>
            </a:r>
            <a:r>
              <a:rPr lang="uk-UA" dirty="0"/>
              <a:t>час оцінювання навчальних досягнень важливо враховувати дотримання учнями принципів доброчесності, а саме: вияв поваги до інших осіб, їхніх прав і свобод, дотримання принципів академічної </a:t>
            </a:r>
            <a:r>
              <a:rPr lang="uk-UA" dirty="0" smtClean="0"/>
              <a:t>доброчесності;</a:t>
            </a:r>
          </a:p>
          <a:p>
            <a:pPr algn="just"/>
            <a:r>
              <a:rPr lang="ru-RU" dirty="0"/>
              <a:t>у</a:t>
            </a:r>
            <a:r>
              <a:rPr lang="ru-RU" dirty="0" smtClean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доброчесності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певного</a:t>
            </a:r>
            <a:r>
              <a:rPr lang="ru-RU" dirty="0"/>
              <a:t> виду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учитель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не </a:t>
            </a:r>
            <a:r>
              <a:rPr lang="ru-RU" dirty="0" err="1"/>
              <a:t>оцінювати</a:t>
            </a:r>
            <a:r>
              <a:rPr lang="ru-RU" dirty="0"/>
              <a:t> результат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;</a:t>
            </a:r>
          </a:p>
          <a:p>
            <a:pPr algn="just"/>
            <a:r>
              <a:rPr lang="uk-UA" dirty="0"/>
              <a:t>Оцінка результатів навчання учнів є конфіденційною інформацією, яку повідомляють лише учневі, батькам або іншим законним представникам.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975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r>
              <a:rPr lang="uk-UA" dirty="0"/>
              <a:t>При навчанні у дистанційному та змішаному режимах оцінювання результатів навчання учнів може здійснюватися очно або дистанційно з використанням можливостей інформаційно-комунікаційних (цифрових) технологій, зокрема </a:t>
            </a:r>
            <a:r>
              <a:rPr lang="uk-UA" dirty="0" err="1"/>
              <a:t>відеоконференц-зв’язку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892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закладах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середньої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урегульовано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документами: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467600" cy="4873752"/>
          </a:xfrm>
        </p:spPr>
        <p:txBody>
          <a:bodyPr/>
          <a:lstStyle/>
          <a:p>
            <a:r>
              <a:rPr lang="ru-RU" dirty="0"/>
              <a:t>Закон </a:t>
            </a:r>
            <a:r>
              <a:rPr lang="ru-RU" dirty="0" err="1"/>
              <a:t>України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«Про </a:t>
            </a:r>
            <a:r>
              <a:rPr lang="ru-RU" dirty="0" err="1">
                <a:hlinkClick r:id="rId2"/>
              </a:rPr>
              <a:t>повну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загальну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середню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освіту</a:t>
            </a:r>
            <a:r>
              <a:rPr lang="ru-RU" dirty="0">
                <a:hlinkClick r:id="rId2"/>
              </a:rPr>
              <a:t>»</a:t>
            </a:r>
            <a:r>
              <a:rPr lang="ru-RU" dirty="0"/>
              <a:t> (</a:t>
            </a:r>
            <a:r>
              <a:rPr lang="ru-RU" dirty="0" err="1"/>
              <a:t>стаття</a:t>
            </a:r>
            <a:r>
              <a:rPr lang="ru-RU" dirty="0"/>
              <a:t> 17</a:t>
            </a:r>
            <a:r>
              <a:rPr lang="ru-RU" dirty="0" smtClean="0"/>
              <a:t>);</a:t>
            </a:r>
          </a:p>
          <a:p>
            <a:r>
              <a:rPr lang="uk-UA" dirty="0"/>
              <a:t>Порядок переведення учнів (вихованців) закладу загальної середньої освіти до наступного класу, </a:t>
            </a:r>
            <a:r>
              <a:rPr lang="uk-UA" dirty="0" err="1"/>
              <a:t>затверджений </a:t>
            </a:r>
            <a:r>
              <a:rPr lang="uk-UA" dirty="0" err="1">
                <a:hlinkClick r:id="rId3"/>
              </a:rPr>
              <a:t>наказом</a:t>
            </a:r>
            <a:r>
              <a:rPr lang="uk-UA" dirty="0"/>
              <a:t> Міністерства освіти і науки України 14.07.2015 № 762 (у редакції наказів Міністерства освіти і науки України № 621 від 08.05.2019, № 268 </a:t>
            </a:r>
            <a:r>
              <a:rPr lang="uk-UA" dirty="0" err="1"/>
              <a:t>від</a:t>
            </a:r>
            <a:r>
              <a:rPr lang="uk-UA" dirty="0"/>
              <a:t> 01.03.2021), зареєстрований в Міністерстві юстиції України 30.07.2015 за № 924/27369;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830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/>
          <a:lstStyle/>
          <a:p>
            <a:r>
              <a:rPr lang="uk-UA" dirty="0"/>
              <a:t>Методичні рекомендації щодо оцінювання результатів навчання учнів 1–4 класів закладів загальної середньої освіти, </a:t>
            </a:r>
            <a:r>
              <a:rPr lang="uk-UA" dirty="0" err="1"/>
              <a:t>затверджені </a:t>
            </a:r>
            <a:r>
              <a:rPr lang="uk-UA" dirty="0" err="1">
                <a:hlinkClick r:id="rId2"/>
              </a:rPr>
              <a:t>наказом</a:t>
            </a:r>
            <a:r>
              <a:rPr lang="uk-UA" dirty="0" err="1"/>
              <a:t> </a:t>
            </a:r>
            <a:r>
              <a:rPr lang="uk-UA" dirty="0"/>
              <a:t>Міністерства освіти і науки України від 13 .07. 2021 р. № 813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Методичні рекомендації щодо оцінювання навчальних досягнень учнів 5–6 класів, які здобувають освіту відповідно до нового Державного стандарту базової середньої освіти, </a:t>
            </a:r>
            <a:r>
              <a:rPr lang="uk-UA" dirty="0" err="1"/>
              <a:t>затверджені </a:t>
            </a:r>
            <a:r>
              <a:rPr lang="uk-UA" dirty="0" err="1">
                <a:hlinkClick r:id="rId3"/>
              </a:rPr>
              <a:t>наказом</a:t>
            </a:r>
            <a:r>
              <a:rPr lang="uk-UA" dirty="0" err="1"/>
              <a:t> </a:t>
            </a:r>
            <a:r>
              <a:rPr lang="uk-UA" dirty="0"/>
              <a:t>Міністерства освіти і науки України від 01 квітня 2022 р. № 289 (чинні для 5 класів);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536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8280920" cy="6097888"/>
          </a:xfrm>
        </p:spPr>
        <p:txBody>
          <a:bodyPr/>
          <a:lstStyle/>
          <a:p>
            <a:r>
              <a:rPr lang="uk-UA" dirty="0"/>
              <a:t>Критерії оцінювання навчальних досягнень учнів (вихованців) у системі загальної середньої освіти (</a:t>
            </a:r>
            <a:r>
              <a:rPr lang="uk-UA" dirty="0" err="1"/>
              <a:t>затверджені </a:t>
            </a:r>
            <a:r>
              <a:rPr lang="uk-UA" dirty="0" err="1">
                <a:hlinkClick r:id="rId2"/>
              </a:rPr>
              <a:t>наказом</a:t>
            </a:r>
            <a:r>
              <a:rPr lang="uk-UA" dirty="0" err="1"/>
              <a:t> </a:t>
            </a:r>
            <a:r>
              <a:rPr lang="uk-UA" dirty="0"/>
              <a:t>Міністерства освіти і науки, молоді та спорту України 13 квітня 2011 р. № 329, зареєстрованим в Міністерстві юстиції України 11 травня 2011 р. за </a:t>
            </a:r>
            <a:r>
              <a:rPr lang="en-US" dirty="0"/>
              <a:t>N 566/19304) (</a:t>
            </a:r>
            <a:r>
              <a:rPr lang="uk-UA" dirty="0"/>
              <a:t>чинні для 6–11 класів);</a:t>
            </a:r>
          </a:p>
          <a:p>
            <a:endParaRPr lang="uk-UA" dirty="0" smtClean="0"/>
          </a:p>
          <a:p>
            <a:r>
              <a:rPr lang="uk-UA" dirty="0"/>
              <a:t>Орієнтовні вимоги оцінювання навчальних досягнень учнів із базових дисциплін у системі загальної середньої освіти, </a:t>
            </a:r>
            <a:r>
              <a:rPr lang="uk-UA" dirty="0" err="1"/>
              <a:t>затверджені </a:t>
            </a:r>
            <a:r>
              <a:rPr lang="uk-UA" dirty="0" err="1">
                <a:hlinkClick r:id="rId3"/>
              </a:rPr>
              <a:t>наказом</a:t>
            </a:r>
            <a:r>
              <a:rPr lang="uk-UA" dirty="0" err="1"/>
              <a:t> </a:t>
            </a:r>
            <a:r>
              <a:rPr lang="uk-UA" dirty="0"/>
              <a:t>Міністерства освіти і науки України від 21.08. 2013 р. № 1222 із змінами, додаток 2 (чинні для 6–11 класів);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4010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859216" cy="6285312"/>
          </a:xfrm>
        </p:spPr>
        <p:txBody>
          <a:bodyPr/>
          <a:lstStyle/>
          <a:p>
            <a:endParaRPr lang="uk-UA" dirty="0" smtClean="0"/>
          </a:p>
          <a:p>
            <a:r>
              <a:rPr lang="ru-RU" dirty="0" err="1"/>
              <a:t>Інструкція</a:t>
            </a:r>
            <a:r>
              <a:rPr lang="ru-RU" dirty="0"/>
              <a:t> з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класного</a:t>
            </a:r>
            <a:r>
              <a:rPr lang="ru-RU" dirty="0"/>
              <a:t> журналу 5–11(12)-х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загальноосвітніх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</a:t>
            </a:r>
            <a:r>
              <a:rPr lang="ru-RU" dirty="0" err="1"/>
              <a:t>затверджена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наказом</a:t>
            </a:r>
            <a:r>
              <a:rPr lang="ru-RU" dirty="0"/>
              <a:t> </a:t>
            </a:r>
            <a:r>
              <a:rPr lang="ru-RU" dirty="0" err="1"/>
              <a:t>Міністерства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03.06. 2008 р. № 496.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78901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Оцінювання здобувачів початкової освіти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84784"/>
          </a:xfrm>
        </p:spPr>
        <p:txBody>
          <a:bodyPr/>
          <a:lstStyle/>
          <a:p>
            <a:r>
              <a:rPr lang="uk-UA" dirty="0" smtClean="0"/>
              <a:t>1-2 клас формувальне оцінювання через вербальне усне та письмове;</a:t>
            </a:r>
          </a:p>
          <a:p>
            <a:r>
              <a:rPr lang="uk-UA" dirty="0" smtClean="0"/>
              <a:t>3-4 клас – </a:t>
            </a:r>
            <a:r>
              <a:rPr lang="uk-UA" dirty="0" err="1" smtClean="0"/>
              <a:t>рівневе</a:t>
            </a:r>
            <a:r>
              <a:rPr lang="uk-UA" dirty="0" smtClean="0"/>
              <a:t>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298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</TotalTime>
  <Words>200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Оцінювання результатів навчання: рекомендації МОН</vt:lpstr>
      <vt:lpstr>Презентация PowerPoint</vt:lpstr>
      <vt:lpstr>Презентация PowerPoint</vt:lpstr>
      <vt:lpstr>Презентация PowerPoint</vt:lpstr>
      <vt:lpstr>Оцінювання результатів навчання учнів у закладах загальної середньої освіти урегульовано такими документами:</vt:lpstr>
      <vt:lpstr>Презентация PowerPoint</vt:lpstr>
      <vt:lpstr>Презентация PowerPoint</vt:lpstr>
      <vt:lpstr>Презентация PowerPoint</vt:lpstr>
      <vt:lpstr>Оцінювання здобувачів початкової освіти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Оцінювання результатів навчання: рекомендації МОН</dc:title>
  <dc:creator>ПК</dc:creator>
  <cp:lastModifiedBy>ПК</cp:lastModifiedBy>
  <cp:revision>5</cp:revision>
  <dcterms:created xsi:type="dcterms:W3CDTF">2022-08-29T06:37:36Z</dcterms:created>
  <dcterms:modified xsi:type="dcterms:W3CDTF">2022-08-29T10:16:07Z</dcterms:modified>
</cp:coreProperties>
</file>